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4D4D4"/>
    <a:srgbClr val="414141"/>
    <a:srgbClr val="C01E2E"/>
    <a:srgbClr val="FDCC0B"/>
    <a:srgbClr val="70BF43"/>
    <a:srgbClr val="96CBDD"/>
    <a:srgbClr val="4FB948"/>
    <a:srgbClr val="D41D00"/>
    <a:srgbClr val="66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59" autoAdjust="0"/>
    <p:restoredTop sz="94650" autoAdjust="0"/>
  </p:normalViewPr>
  <p:slideViewPr>
    <p:cSldViewPr snapToGrid="0">
      <p:cViewPr>
        <p:scale>
          <a:sx n="95" d="100"/>
          <a:sy n="95" d="100"/>
        </p:scale>
        <p:origin x="3928" y="1848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-1806" y="-114"/>
      </p:cViewPr>
      <p:guideLst>
        <p:guide orient="horz" pos="3079"/>
        <p:guide pos="2099"/>
      </p:guideLst>
    </p:cSldViewPr>
  </p:notesViewPr>
  <p:gridSpacing cx="76200" cy="76200"/>
</p:viewPr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12.xml.rels><?xml version="1.0" encoding="UTF-8" standalone="yes"?>
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4" Type="http://schemas.openxmlformats.org/officeDocument/2006/relationships/chartUserShapes" Target="../drawings/drawing1.xm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4" Type="http://schemas.openxmlformats.org/officeDocument/2006/relationships/chartUserShapes" Target="../drawings/drawing2.xml"/><Relationship Id="rId1" Type="http://schemas.microsoft.com/office/2011/relationships/chartStyle" Target="style5.xml"/><Relationship Id="rId2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4" Type="http://schemas.openxmlformats.org/officeDocument/2006/relationships/chartUserShapes" Target="../drawings/drawing3.xml"/><Relationship Id="rId1" Type="http://schemas.microsoft.com/office/2011/relationships/chartStyle" Target="style7.xml"/><Relationship Id="rId2" Type="http://schemas.microsoft.com/office/2011/relationships/chartColorStyle" Target="colors7.xml"/></Relationships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Sheet1!$B$2:$Q$2</c:f>
              <c:numCache>
                <c:formatCode>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7.0</c:v>
                </c:pt>
                <c:pt idx="6" formatCode="General">
                  <c:v>4.0</c:v>
                </c:pt>
                <c:pt idx="7" formatCode="General">
                  <c:v>5.0</c:v>
                </c:pt>
                <c:pt idx="8" formatCode="General">
                  <c:v>14.0</c:v>
                </c:pt>
                <c:pt idx="9" formatCode="General">
                  <c:v>33.0</c:v>
                </c:pt>
                <c:pt idx="10" formatCode="General">
                  <c:v>23.0</c:v>
                </c:pt>
                <c:pt idx="11" formatCode="General">
                  <c:v>21.0</c:v>
                </c:pt>
                <c:pt idx="12" formatCode="General">
                  <c:v>24.0</c:v>
                </c:pt>
                <c:pt idx="13" formatCode="General">
                  <c:v>30.0</c:v>
                </c:pt>
                <c:pt idx="14" formatCode="General">
                  <c:v>40.0</c:v>
                </c:pt>
                <c:pt idx="15" formatCode="General">
                  <c:v>6.0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Sheet1!$B$3:$Q$3</c:f>
              <c:numCache>
                <c:formatCode>#,##0</c:formatCode>
                <c:ptCount val="16"/>
                <c:pt idx="0" formatCode="General">
                  <c:v>4.0</c:v>
                </c:pt>
                <c:pt idx="1">
                  <c:v>9.0</c:v>
                </c:pt>
                <c:pt idx="2">
                  <c:v>5.0</c:v>
                </c:pt>
                <c:pt idx="3">
                  <c:v>7.0</c:v>
                </c:pt>
                <c:pt idx="4">
                  <c:v>3.0</c:v>
                </c:pt>
                <c:pt idx="5" formatCode="0">
                  <c:v>9.0</c:v>
                </c:pt>
                <c:pt idx="6" formatCode="General">
                  <c:v>28.0</c:v>
                </c:pt>
                <c:pt idx="7" formatCode="General">
                  <c:v>21.0</c:v>
                </c:pt>
                <c:pt idx="8" formatCode="General">
                  <c:v>122.0</c:v>
                </c:pt>
                <c:pt idx="9" formatCode="General">
                  <c:v>146.0</c:v>
                </c:pt>
                <c:pt idx="10" formatCode="General">
                  <c:v>164.0</c:v>
                </c:pt>
                <c:pt idx="11" formatCode="General">
                  <c:v>178.0</c:v>
                </c:pt>
                <c:pt idx="12" formatCode="General">
                  <c:v>171.0</c:v>
                </c:pt>
                <c:pt idx="13" formatCode="General">
                  <c:v>214.0</c:v>
                </c:pt>
                <c:pt idx="14" formatCode="General">
                  <c:v>480.0</c:v>
                </c:pt>
                <c:pt idx="15" formatCode="General">
                  <c:v>118.0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Sheet1!$B$4:$Q$4</c:f>
              <c:numCache>
                <c:formatCode>#,##0</c:formatCode>
                <c:ptCount val="16"/>
                <c:pt idx="0">
                  <c:v>5.0</c:v>
                </c:pt>
                <c:pt idx="1">
                  <c:v>9.0</c:v>
                </c:pt>
                <c:pt idx="2">
                  <c:v>32.0</c:v>
                </c:pt>
                <c:pt idx="3">
                  <c:v>2.0</c:v>
                </c:pt>
                <c:pt idx="4">
                  <c:v>34.0</c:v>
                </c:pt>
                <c:pt idx="5" formatCode="0">
                  <c:v>108.0</c:v>
                </c:pt>
                <c:pt idx="6" formatCode="General">
                  <c:v>70.0</c:v>
                </c:pt>
                <c:pt idx="7" formatCode="General">
                  <c:v>139.0</c:v>
                </c:pt>
                <c:pt idx="8" formatCode="General">
                  <c:v>217.0</c:v>
                </c:pt>
                <c:pt idx="9" formatCode="General">
                  <c:v>462.0</c:v>
                </c:pt>
                <c:pt idx="10" formatCode="General">
                  <c:v>315.0</c:v>
                </c:pt>
                <c:pt idx="11" formatCode="General">
                  <c:v>256.0</c:v>
                </c:pt>
                <c:pt idx="12" formatCode="General">
                  <c:v>218.0</c:v>
                </c:pt>
                <c:pt idx="13" formatCode="General">
                  <c:v>286.0</c:v>
                </c:pt>
                <c:pt idx="14" formatCode="General">
                  <c:v>288.0</c:v>
                </c:pt>
                <c:pt idx="15" formatCode="General">
                  <c:v>129.0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Sheet1!$B$5:$Q$5</c:f>
              <c:numCache>
                <c:formatCode>#,##0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8.0</c:v>
                </c:pt>
                <c:pt idx="4">
                  <c:v>5.0</c:v>
                </c:pt>
                <c:pt idx="5" formatCode="0">
                  <c:v>15.0</c:v>
                </c:pt>
                <c:pt idx="6" formatCode="General">
                  <c:v>11.0</c:v>
                </c:pt>
                <c:pt idx="7" formatCode="General">
                  <c:v>15.0</c:v>
                </c:pt>
                <c:pt idx="8" formatCode="General">
                  <c:v>48.0</c:v>
                </c:pt>
                <c:pt idx="9" formatCode="General">
                  <c:v>79.0</c:v>
                </c:pt>
                <c:pt idx="10" formatCode="General">
                  <c:v>100.0</c:v>
                </c:pt>
                <c:pt idx="11" formatCode="General">
                  <c:v>129.0</c:v>
                </c:pt>
                <c:pt idx="12" formatCode="General">
                  <c:v>170.0</c:v>
                </c:pt>
                <c:pt idx="13" formatCode="General">
                  <c:v>120.0</c:v>
                </c:pt>
                <c:pt idx="14" formatCode="General">
                  <c:v>101.0</c:v>
                </c:pt>
                <c:pt idx="15" formatCode="General">
                  <c:v>28.0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  <c:pt idx="11">
                  <c:v>2013.0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  <c:pt idx="15">
                  <c:v>2017.0</c:v>
                </c:pt>
              </c:numCache>
            </c:numRef>
          </c:cat>
          <c:val>
            <c:numRef>
              <c:f>Sheet1!$B$6:$Q$6</c:f>
              <c:numCache>
                <c:formatCode>#,##0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 formatCode="0">
                  <c:v>0.0</c:v>
                </c:pt>
                <c:pt idx="6" formatCode="General">
                  <c:v>0.0</c:v>
                </c:pt>
                <c:pt idx="7" formatCode="General">
                  <c:v>70.0</c:v>
                </c:pt>
                <c:pt idx="8" formatCode="General">
                  <c:v>196.0</c:v>
                </c:pt>
                <c:pt idx="9" formatCode="General">
                  <c:v>402.0</c:v>
                </c:pt>
                <c:pt idx="10" formatCode="General">
                  <c:v>469.0</c:v>
                </c:pt>
                <c:pt idx="11" formatCode="General">
                  <c:v>430.0</c:v>
                </c:pt>
                <c:pt idx="12" formatCode="General">
                  <c:v>357.0</c:v>
                </c:pt>
                <c:pt idx="13" formatCode="General">
                  <c:v>330.0</c:v>
                </c:pt>
                <c:pt idx="14" formatCode="General">
                  <c:v>285.0</c:v>
                </c:pt>
                <c:pt idx="15" formatCode="General">
                  <c:v>71.0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-471944080"/>
        <c:axId val="-472462000"/>
      </c:barChart>
      <c:catAx>
        <c:axId val="-47194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472462000"/>
        <c:crosses val="autoZero"/>
        <c:auto val="1"/>
        <c:lblAlgn val="ctr"/>
        <c:lblOffset val="100"/>
        <c:noMultiLvlLbl val="0"/>
      </c:catAx>
      <c:valAx>
        <c:axId val="-47246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dirty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</a:p>
            </c:rich>
          </c:tx>
          <c:layout>
            <c:manualLayout>
              <c:xMode val="edge"/>
              <c:yMode val="edge"/>
              <c:x val="0.0"/>
              <c:y val="0.004036154303986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47194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8172386434245"/>
                  <c:y val="0.009538400021389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3931096191346"/>
                  <c:y val="-0.11381754333544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88079875595488"/>
                  <c:y val="0.1617295061755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50434181620714"/>
                  <c:y val="0.12258764478950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207.0</c:v>
                </c:pt>
                <c:pt idx="1">
                  <c:v>1679.0</c:v>
                </c:pt>
                <c:pt idx="2">
                  <c:v>2570.0</c:v>
                </c:pt>
                <c:pt idx="3">
                  <c:v>829.0</c:v>
                </c:pt>
                <c:pt idx="4">
                  <c:v>2610.0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31845333596623"/>
          <c:y val="0.0994580709833035"/>
          <c:w val="0.926439291091748"/>
          <c:h val="0.75461989065033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 Q1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41414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DCC0B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6CBDD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4FB948"/>
              </a:solidFill>
              <a:ln>
                <a:noFill/>
              </a:ln>
              <a:effectLst/>
            </c:spPr>
          </c:dPt>
          <c:dLbls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Century Gothic" charset="0"/>
                      <a:ea typeface="Century Gothic" charset="0"/>
                      <a:cs typeface="Century Gothic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0.406</c:v>
                </c:pt>
                <c:pt idx="1">
                  <c:v>0.5197</c:v>
                </c:pt>
                <c:pt idx="2">
                  <c:v>0.54</c:v>
                </c:pt>
                <c:pt idx="3">
                  <c:v>0.8853</c:v>
                </c:pt>
                <c:pt idx="4">
                  <c:v>0.7455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6"/>
        <c:overlap val="-27"/>
        <c:axId val="-89362416"/>
        <c:axId val="48810976"/>
      </c:barChart>
      <c:catAx>
        <c:axId val="-893624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810976"/>
        <c:crosses val="autoZero"/>
        <c:auto val="1"/>
        <c:lblAlgn val="ctr"/>
        <c:lblOffset val="100"/>
        <c:noMultiLvlLbl val="0"/>
      </c:catAx>
      <c:valAx>
        <c:axId val="4881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-8936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4005134154"/>
          <c:y val="0.00226627052113379"/>
          <c:w val="0.583110359637647"/>
          <c:h val="0.05415715861162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Century Gothic" charset="0"/>
          <a:ea typeface="Century Gothic" charset="0"/>
          <a:cs typeface="Century Gothic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5924764890282"/>
                  <c:y val="-0.0051004138965797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1604.0</c:v>
                </c:pt>
                <c:pt idx="1">
                  <c:v>13944.0</c:v>
                </c:pt>
                <c:pt idx="2">
                  <c:v>30253.0</c:v>
                </c:pt>
                <c:pt idx="3">
                  <c:v>6821.0</c:v>
                </c:pt>
                <c:pt idx="4">
                  <c:v>36154.0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37711175207651"/>
          <c:w val="0.942081924320588"/>
          <c:h val="0.7163667864259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 formatCode="0">
                  <c:v>3.0</c:v>
                </c:pt>
                <c:pt idx="1">
                  <c:v>1.0</c:v>
                </c:pt>
                <c:pt idx="2">
                  <c:v>5.0</c:v>
                </c:pt>
                <c:pt idx="3">
                  <c:v>8.0</c:v>
                </c:pt>
                <c:pt idx="4">
                  <c:v>9.0</c:v>
                </c:pt>
                <c:pt idx="5">
                  <c:v>7.0</c:v>
                </c:pt>
                <c:pt idx="6">
                  <c:v>8.0</c:v>
                </c:pt>
                <c:pt idx="7">
                  <c:v>114.0</c:v>
                </c:pt>
                <c:pt idx="8">
                  <c:v>137.0</c:v>
                </c:pt>
                <c:pt idx="9">
                  <c:v>152.0</c:v>
                </c:pt>
                <c:pt idx="10">
                  <c:v>30.0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Sheet1!$B$3:$L$3</c:f>
              <c:numCache>
                <c:formatCode>General</c:formatCode>
                <c:ptCount val="11"/>
                <c:pt idx="0" formatCode="0">
                  <c:v>28.0</c:v>
                </c:pt>
                <c:pt idx="1">
                  <c:v>62.0</c:v>
                </c:pt>
                <c:pt idx="2">
                  <c:v>69.0</c:v>
                </c:pt>
                <c:pt idx="3">
                  <c:v>14.0</c:v>
                </c:pt>
                <c:pt idx="4">
                  <c:v>797.0</c:v>
                </c:pt>
                <c:pt idx="5">
                  <c:v>412.0</c:v>
                </c:pt>
                <c:pt idx="6">
                  <c:v>636.0</c:v>
                </c:pt>
                <c:pt idx="7">
                  <c:v>728.0</c:v>
                </c:pt>
                <c:pt idx="8">
                  <c:v>1064.0</c:v>
                </c:pt>
                <c:pt idx="9">
                  <c:v>1437.0</c:v>
                </c:pt>
                <c:pt idx="10">
                  <c:v>324.0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Sheet1!$B$4:$L$4</c:f>
              <c:numCache>
                <c:formatCode>General</c:formatCode>
                <c:ptCount val="11"/>
                <c:pt idx="0" formatCode="0">
                  <c:v>5.0</c:v>
                </c:pt>
                <c:pt idx="1">
                  <c:v>2.0</c:v>
                </c:pt>
                <c:pt idx="2">
                  <c:v>10.0</c:v>
                </c:pt>
                <c:pt idx="3">
                  <c:v>18.0</c:v>
                </c:pt>
                <c:pt idx="4">
                  <c:v>6.0</c:v>
                </c:pt>
                <c:pt idx="5">
                  <c:v>1.0</c:v>
                </c:pt>
                <c:pt idx="6">
                  <c:v>96.0</c:v>
                </c:pt>
                <c:pt idx="7">
                  <c:v>414.0</c:v>
                </c:pt>
                <c:pt idx="8">
                  <c:v>1015.0</c:v>
                </c:pt>
                <c:pt idx="9">
                  <c:v>1108.0</c:v>
                </c:pt>
                <c:pt idx="10">
                  <c:v>367.0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Sheet1!$B$5:$L$5</c:f>
              <c:numCache>
                <c:formatCode>General</c:formatCode>
                <c:ptCount val="11"/>
                <c:pt idx="0" formatCode="0">
                  <c:v>1.0</c:v>
                </c:pt>
                <c:pt idx="1">
                  <c:v>0.0</c:v>
                </c:pt>
                <c:pt idx="2">
                  <c:v>54.0</c:v>
                </c:pt>
                <c:pt idx="3">
                  <c:v>177.0</c:v>
                </c:pt>
                <c:pt idx="4">
                  <c:v>388.0</c:v>
                </c:pt>
                <c:pt idx="5">
                  <c:v>293.0</c:v>
                </c:pt>
                <c:pt idx="6">
                  <c:v>300.0</c:v>
                </c:pt>
                <c:pt idx="7">
                  <c:v>573.0</c:v>
                </c:pt>
                <c:pt idx="8">
                  <c:v>878.0</c:v>
                </c:pt>
                <c:pt idx="9">
                  <c:v>909.0</c:v>
                </c:pt>
                <c:pt idx="10">
                  <c:v>274.0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  <c:pt idx="7">
                  <c:v>2014.0</c:v>
                </c:pt>
                <c:pt idx="8">
                  <c:v>2015.0</c:v>
                </c:pt>
                <c:pt idx="9">
                  <c:v>2016.0</c:v>
                </c:pt>
                <c:pt idx="10">
                  <c:v>2017.0</c:v>
                </c:pt>
              </c:numCache>
            </c:numRef>
          </c:cat>
          <c:val>
            <c:numRef>
              <c:f>Sheet1!$B$6:$L$6</c:f>
              <c:numCache>
                <c:formatCode>General</c:formatCode>
                <c:ptCount val="11"/>
                <c:pt idx="0" formatCode="0">
                  <c:v>0.0</c:v>
                </c:pt>
                <c:pt idx="1">
                  <c:v>8.0</c:v>
                </c:pt>
                <c:pt idx="2">
                  <c:v>215.0</c:v>
                </c:pt>
                <c:pt idx="3">
                  <c:v>591.0</c:v>
                </c:pt>
                <c:pt idx="4">
                  <c:v>990.0</c:v>
                </c:pt>
                <c:pt idx="5">
                  <c:v>1101.0</c:v>
                </c:pt>
                <c:pt idx="6">
                  <c:v>565.0</c:v>
                </c:pt>
                <c:pt idx="7">
                  <c:v>1184.0</c:v>
                </c:pt>
                <c:pt idx="8">
                  <c:v>1559.0</c:v>
                </c:pt>
                <c:pt idx="9">
                  <c:v>1694.0</c:v>
                </c:pt>
                <c:pt idx="10">
                  <c:v>460.0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46794352"/>
        <c:axId val="47051408"/>
      </c:barChart>
      <c:catAx>
        <c:axId val="4679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47051408"/>
        <c:crosses val="autoZero"/>
        <c:auto val="1"/>
        <c:lblAlgn val="ctr"/>
        <c:lblOffset val="100"/>
        <c:noMultiLvlLbl val="0"/>
      </c:catAx>
      <c:valAx>
        <c:axId val="4705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4-byte ASN</a:t>
                </a:r>
                <a:b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</a:b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"/>
              <c:y val="0.0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46794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968232419223"/>
          <c:y val="0.00736668441771346"/>
          <c:w val="0.68101621701676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95924764890282"/>
                  <c:y val="-0.03060248337947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97492163009404"/>
                  <c:y val="-0.05610455286237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75548589341693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97492163009404"/>
                  <c:y val="0.06375517370724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474.0</c:v>
                </c:pt>
                <c:pt idx="1">
                  <c:v>5571.0</c:v>
                </c:pt>
                <c:pt idx="2">
                  <c:v>3042.0</c:v>
                </c:pt>
                <c:pt idx="3">
                  <c:v>3847.0</c:v>
                </c:pt>
                <c:pt idx="4">
                  <c:v>8367.0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5419001308222"/>
          <c:y val="0.119859726569622"/>
          <c:w val="0.942081924320588"/>
          <c:h val="0.73421823506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Sheet1!$B$2:$T$2</c:f>
              <c:numCache>
                <c:formatCode>0</c:formatCode>
                <c:ptCount val="19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3.0</c:v>
                </c:pt>
                <c:pt idx="7">
                  <c:v>19.0</c:v>
                </c:pt>
                <c:pt idx="8">
                  <c:v>14.0</c:v>
                </c:pt>
                <c:pt idx="9" formatCode="General">
                  <c:v>14.0</c:v>
                </c:pt>
                <c:pt idx="10" formatCode="General">
                  <c:v>9.0</c:v>
                </c:pt>
                <c:pt idx="11" formatCode="General">
                  <c:v>41.0</c:v>
                </c:pt>
                <c:pt idx="12" formatCode="General">
                  <c:v>120.0</c:v>
                </c:pt>
                <c:pt idx="13" formatCode="General">
                  <c:v>65.0</c:v>
                </c:pt>
                <c:pt idx="14" formatCode="General">
                  <c:v>52.0</c:v>
                </c:pt>
                <c:pt idx="15" formatCode="General">
                  <c:v>44.0</c:v>
                </c:pt>
                <c:pt idx="16" formatCode="General">
                  <c:v>58.0</c:v>
                </c:pt>
                <c:pt idx="17" formatCode="General">
                  <c:v>106.0</c:v>
                </c:pt>
                <c:pt idx="18" formatCode="General">
                  <c:v>14.0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Sheet1!$B$3:$T$3</c:f>
              <c:numCache>
                <c:formatCode>#,##0</c:formatCode>
                <c:ptCount val="19"/>
                <c:pt idx="0">
                  <c:v>7.0</c:v>
                </c:pt>
                <c:pt idx="1">
                  <c:v>15.0</c:v>
                </c:pt>
                <c:pt idx="2">
                  <c:v>26.0</c:v>
                </c:pt>
                <c:pt idx="3" formatCode="General">
                  <c:v>45.0</c:v>
                </c:pt>
                <c:pt idx="4">
                  <c:v>37.0</c:v>
                </c:pt>
                <c:pt idx="5">
                  <c:v>53.0</c:v>
                </c:pt>
                <c:pt idx="6">
                  <c:v>48.0</c:v>
                </c:pt>
                <c:pt idx="7">
                  <c:v>41.0</c:v>
                </c:pt>
                <c:pt idx="8" formatCode="0">
                  <c:v>55.0</c:v>
                </c:pt>
                <c:pt idx="9" formatCode="General">
                  <c:v>126.0</c:v>
                </c:pt>
                <c:pt idx="10" formatCode="General">
                  <c:v>169.0</c:v>
                </c:pt>
                <c:pt idx="11" formatCode="General">
                  <c:v>465.0</c:v>
                </c:pt>
                <c:pt idx="12" formatCode="General">
                  <c:v>473.0</c:v>
                </c:pt>
                <c:pt idx="13" formatCode="General">
                  <c:v>381.0</c:v>
                </c:pt>
                <c:pt idx="14" formatCode="General">
                  <c:v>340.0</c:v>
                </c:pt>
                <c:pt idx="15" formatCode="General">
                  <c:v>313.0</c:v>
                </c:pt>
                <c:pt idx="16" formatCode="General">
                  <c:v>565.0</c:v>
                </c:pt>
                <c:pt idx="17" formatCode="General">
                  <c:v>1197.0</c:v>
                </c:pt>
                <c:pt idx="18" formatCode="General">
                  <c:v>210.0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Sheet1!$B$4:$T$4</c:f>
              <c:numCache>
                <c:formatCode>#,##0</c:formatCode>
                <c:ptCount val="19"/>
                <c:pt idx="0">
                  <c:v>2.0</c:v>
                </c:pt>
                <c:pt idx="1">
                  <c:v>7.0</c:v>
                </c:pt>
                <c:pt idx="2">
                  <c:v>8.0</c:v>
                </c:pt>
                <c:pt idx="3">
                  <c:v>15.0</c:v>
                </c:pt>
                <c:pt idx="4">
                  <c:v>48.0</c:v>
                </c:pt>
                <c:pt idx="5">
                  <c:v>42.0</c:v>
                </c:pt>
                <c:pt idx="6">
                  <c:v>57.0</c:v>
                </c:pt>
                <c:pt idx="7">
                  <c:v>42.0</c:v>
                </c:pt>
                <c:pt idx="8" formatCode="0">
                  <c:v>109.0</c:v>
                </c:pt>
                <c:pt idx="9" formatCode="General">
                  <c:v>166.0</c:v>
                </c:pt>
                <c:pt idx="10" formatCode="General">
                  <c:v>258.0</c:v>
                </c:pt>
                <c:pt idx="11" formatCode="General">
                  <c:v>387.0</c:v>
                </c:pt>
                <c:pt idx="12" formatCode="General">
                  <c:v>548.0</c:v>
                </c:pt>
                <c:pt idx="13" formatCode="General">
                  <c:v>254.0</c:v>
                </c:pt>
                <c:pt idx="14" formatCode="General">
                  <c:v>297.0</c:v>
                </c:pt>
                <c:pt idx="15" formatCode="General">
                  <c:v>248.0</c:v>
                </c:pt>
                <c:pt idx="16" formatCode="General">
                  <c:v>314.0</c:v>
                </c:pt>
                <c:pt idx="17" formatCode="General">
                  <c:v>360.0</c:v>
                </c:pt>
                <c:pt idx="18" formatCode="General">
                  <c:v>120.0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Sheet1!$B$5:$T$5</c:f>
              <c:numCache>
                <c:formatCode>#,##0</c:formatCode>
                <c:ptCount val="19"/>
                <c:pt idx="0">
                  <c:v>0.0</c:v>
                </c:pt>
                <c:pt idx="1">
                  <c:v>1.0</c:v>
                </c:pt>
                <c:pt idx="2">
                  <c:v>3.0</c:v>
                </c:pt>
                <c:pt idx="3">
                  <c:v>0.0</c:v>
                </c:pt>
                <c:pt idx="4">
                  <c:v>7.0</c:v>
                </c:pt>
                <c:pt idx="5">
                  <c:v>7.0</c:v>
                </c:pt>
                <c:pt idx="6">
                  <c:v>33.0</c:v>
                </c:pt>
                <c:pt idx="7">
                  <c:v>19.0</c:v>
                </c:pt>
                <c:pt idx="8" formatCode="0">
                  <c:v>41.0</c:v>
                </c:pt>
                <c:pt idx="9" formatCode="General">
                  <c:v>52.0</c:v>
                </c:pt>
                <c:pt idx="10" formatCode="General">
                  <c:v>83.0</c:v>
                </c:pt>
                <c:pt idx="11" formatCode="General">
                  <c:v>182.0</c:v>
                </c:pt>
                <c:pt idx="12" formatCode="General">
                  <c:v>376.0</c:v>
                </c:pt>
                <c:pt idx="13" formatCode="General">
                  <c:v>479.0</c:v>
                </c:pt>
                <c:pt idx="14" formatCode="General">
                  <c:v>569.0</c:v>
                </c:pt>
                <c:pt idx="15" formatCode="General">
                  <c:v>1090.0</c:v>
                </c:pt>
                <c:pt idx="16" formatCode="General">
                  <c:v>978.0</c:v>
                </c:pt>
                <c:pt idx="17" formatCode="General">
                  <c:v>913.0</c:v>
                </c:pt>
                <c:pt idx="18" formatCode="General">
                  <c:v>275.0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1999.0</c:v>
                </c:pt>
                <c:pt idx="1">
                  <c:v>2000.0</c:v>
                </c:pt>
                <c:pt idx="2">
                  <c:v>2001.0</c:v>
                </c:pt>
                <c:pt idx="3">
                  <c:v>2002.0</c:v>
                </c:pt>
                <c:pt idx="4">
                  <c:v>2003.0</c:v>
                </c:pt>
                <c:pt idx="5">
                  <c:v>2004.0</c:v>
                </c:pt>
                <c:pt idx="6">
                  <c:v>2005.0</c:v>
                </c:pt>
                <c:pt idx="7">
                  <c:v>2006.0</c:v>
                </c:pt>
                <c:pt idx="8">
                  <c:v>2007.0</c:v>
                </c:pt>
                <c:pt idx="9">
                  <c:v>2008.0</c:v>
                </c:pt>
                <c:pt idx="10">
                  <c:v>2009.0</c:v>
                </c:pt>
                <c:pt idx="11">
                  <c:v>2010.0</c:v>
                </c:pt>
                <c:pt idx="12">
                  <c:v>2011.0</c:v>
                </c:pt>
                <c:pt idx="13">
                  <c:v>2012.0</c:v>
                </c:pt>
                <c:pt idx="14">
                  <c:v>2013.0</c:v>
                </c:pt>
                <c:pt idx="15">
                  <c:v>2014.0</c:v>
                </c:pt>
                <c:pt idx="16">
                  <c:v>2015.0</c:v>
                </c:pt>
                <c:pt idx="17">
                  <c:v>2016.0</c:v>
                </c:pt>
                <c:pt idx="18">
                  <c:v>2017.0</c:v>
                </c:pt>
              </c:numCache>
            </c:numRef>
          </c:cat>
          <c:val>
            <c:numRef>
              <c:f>Sheet1!$B$6:$T$6</c:f>
              <c:numCache>
                <c:formatCode>#,##0</c:formatCode>
                <c:ptCount val="19"/>
                <c:pt idx="0">
                  <c:v>11.0</c:v>
                </c:pt>
                <c:pt idx="1">
                  <c:v>13.0</c:v>
                </c:pt>
                <c:pt idx="2">
                  <c:v>26.0</c:v>
                </c:pt>
                <c:pt idx="3">
                  <c:v>90.0</c:v>
                </c:pt>
                <c:pt idx="4">
                  <c:v>139.0</c:v>
                </c:pt>
                <c:pt idx="5">
                  <c:v>150.0</c:v>
                </c:pt>
                <c:pt idx="6">
                  <c:v>98.0</c:v>
                </c:pt>
                <c:pt idx="7">
                  <c:v>86.0</c:v>
                </c:pt>
                <c:pt idx="8" formatCode="0">
                  <c:v>157.0</c:v>
                </c:pt>
                <c:pt idx="9" formatCode="General">
                  <c:v>429.0</c:v>
                </c:pt>
                <c:pt idx="10" formatCode="General">
                  <c:v>556.0</c:v>
                </c:pt>
                <c:pt idx="11" formatCode="General">
                  <c:v>838.0</c:v>
                </c:pt>
                <c:pt idx="12" formatCode="General">
                  <c:v>1252.0</c:v>
                </c:pt>
                <c:pt idx="13" formatCode="General">
                  <c:v>1293.0</c:v>
                </c:pt>
                <c:pt idx="14" formatCode="General">
                  <c:v>1730.0</c:v>
                </c:pt>
                <c:pt idx="15" formatCode="General">
                  <c:v>1905.0</c:v>
                </c:pt>
                <c:pt idx="16" formatCode="General">
                  <c:v>1915.0</c:v>
                </c:pt>
                <c:pt idx="17" formatCode="General">
                  <c:v>1871.0</c:v>
                </c:pt>
                <c:pt idx="18" formatCode="General">
                  <c:v>468.0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58145552"/>
        <c:axId val="58183184"/>
      </c:barChart>
      <c:catAx>
        <c:axId val="5814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8183184"/>
        <c:crosses val="autoZero"/>
        <c:auto val="1"/>
        <c:lblAlgn val="ctr"/>
        <c:lblOffset val="100"/>
        <c:noMultiLvlLbl val="0"/>
      </c:catAx>
      <c:valAx>
        <c:axId val="5818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smtClean="0">
                    <a:latin typeface="Century Gothic" charset="0"/>
                    <a:ea typeface="Century Gothic" charset="0"/>
                    <a:cs typeface="Century Gothic" charset="0"/>
                  </a:rPr>
                  <a:t>allocations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.0"/>
              <c:y val="0.0040361543039862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58145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8"/>
          <c:y val="0.00736668441771346"/>
          <c:w val="0.712364179399205"/>
          <c:h val="0.0699363130995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8172386434245"/>
                  <c:y val="0.009538400021389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0470219435737"/>
                  <c:y val="-0.13006055436278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75361062325713"/>
                  <c:y val="-0.14697025505303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0845600219314"/>
                  <c:y val="-0.047387515159399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305992191342174"/>
                  <c:y val="0.035880538144222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562.0</c:v>
                </c:pt>
                <c:pt idx="1">
                  <c:v>4566.0</c:v>
                </c:pt>
                <c:pt idx="2">
                  <c:v>3282.0</c:v>
                </c:pt>
                <c:pt idx="3">
                  <c:v>5108.0</c:v>
                </c:pt>
                <c:pt idx="4">
                  <c:v>13027.0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2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82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E9A292-A826-6E41-9896-06571510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65509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43438"/>
            <a:ext cx="5329238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Internet Number Resource Report</a:t>
            </a: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B1D7E-001A-624F-9E16-48A812E3E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38519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Arial" pitchFamily="-109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70BF43"/>
      </a:accent1>
      <a:accent2>
        <a:srgbClr val="FCCC09"/>
      </a:accent2>
      <a:accent3>
        <a:srgbClr val="96CBDD"/>
      </a:accent3>
      <a:accent4>
        <a:srgbClr val="C01E2D"/>
      </a:accent4>
      <a:accent5>
        <a:srgbClr val="404040"/>
      </a:accent5>
      <a:accent6>
        <a:srgbClr val="0000C0"/>
      </a:accent6>
      <a:hlink>
        <a:srgbClr val="D40000"/>
      </a:hlink>
      <a:folHlink>
        <a:srgbClr val="00D4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 xmlns:p="http://schemas.openxmlformats.org/presentationml/2006/main" xmlns:r="http://schemas.openxmlformats.org/officeDocument/2006/relationships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xmlns:p="http://schemas.openxmlformats.org/presentationml/2006/main" xmlns:r="http://schemas.openxmlformats.org/officeDocument/2006/relationships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>
          <a:defRPr sz="1200" dirty="0" smtClean="0">
            <a:latin typeface="Tahoma" charset="0"/>
            <a:cs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28474</TotalTime>
  <Words>276</Words>
  <Application>Microsoft Macintosh PowerPoint</Application>
  <PresentationFormat>On-screen Show (4:3)</PresentationFormat>
  <Paragraphs>110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Black</vt:lpstr>
      <vt:lpstr>Century Gothic</vt:lpstr>
      <vt:lpstr>ＭＳ Ｐゴシック</vt:lpstr>
      <vt:lpstr>Times New Roman</vt:lpstr>
      <vt:lpstr>Arial</vt:lpstr>
      <vt:lpstr>Default Design</vt:lpstr>
      <vt:lpstr>PowerPoint Presentation</vt:lpstr>
      <vt:lpstr>PowerPoint Presentation</vt:lpstr>
      <vt:lpstr>IPv4 ADDRESS SPACE What is the status of each of the 256 /8s?</vt:lpstr>
      <vt:lpstr>Available IPv4 /8s In Each RIR</vt:lpstr>
      <vt:lpstr>IPv4 ADDRESS SPACE ISSUED (RIRs TO CUSTOMERS) In terms of /8s, how much space did each RIR issue by year?</vt:lpstr>
      <vt:lpstr>IPv4 ADDRESS SPACE ISSUED  (RIRs TO CUSTOMERS) In terms of /8s, how much total space has each RIR issued? (Jan 1999 –  Mar 2017)</vt:lpstr>
      <vt:lpstr>ASN ASSIGNMENTS  (RIRs TO CUSTOMERS) How many ASNs has each RIR assigned by year?</vt:lpstr>
      <vt:lpstr>ASN ASSIGNMENTS (RIRs TO CUSTOMERS) How many total ASNs has each RIR assigned? (Jan 1999 – Mar 2017)</vt:lpstr>
      <vt:lpstr>4-BYTE ASN ASSIGNMENTS How many 4-byte ASNs has each RIR assigned by year?</vt:lpstr>
      <vt:lpstr>4-BYTE ASN ASSIGNMENTS How many total 4-byte ASNs has each RIR assigned? (Jan 2007 – March 2017)</vt:lpstr>
      <vt:lpstr>IPv6 ADDRESS SPACE How much has been allocated to the RIRs?</vt:lpstr>
      <vt:lpstr>IPv6 ALLOCATIONS  (RIRs TO LIRs/ISPs) How many allocations have been made by each RIR by year?</vt:lpstr>
      <vt:lpstr>IPv6 ALLOCATIONS  (RIRs TO LIRs/ISPs)  How many total allocations have been made by each RIR? (Jan 1999 – Mar 2017)</vt:lpstr>
      <vt:lpstr>IPv6 ASSIGNMENTS RIRS TO END-USERS How many assignments have been made by each RIR by year?</vt:lpstr>
      <vt:lpstr>IPv6 ASSIGNMENTS  (RIRs TO END-USERS)  How many total assignments have been made by each RIR?  (Jan 2002 – Mar 2017)</vt:lpstr>
      <vt:lpstr>PERCENTAGE OF MEMBERS WITH BOTH IPv4 AND IPv6 IN EACH RIR</vt:lpstr>
      <vt:lpstr>LINKS TO RIR STATISTICS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RIR</dc:title>
  <dc:subject/>
  <dc:creator>NRO</dc:creator>
  <cp:keywords/>
  <dc:description>Updated on Jan 2005. Containing data up to december 2004._x000d_Version 2 (2005-Jan-28)</dc:description>
  <cp:lastModifiedBy>Jason Byrne</cp:lastModifiedBy>
  <cp:revision>1330</cp:revision>
  <cp:lastPrinted>2017-04-20T16:54:47Z</cp:lastPrinted>
  <dcterms:created xsi:type="dcterms:W3CDTF">2010-10-21T18:35:43Z</dcterms:created>
  <dcterms:modified xsi:type="dcterms:W3CDTF">2017-04-20T16:55:22Z</dcterms:modified>
  <cp:category/>
</cp:coreProperties>
</file>